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Pacifico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acifico-regular.fntdata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71e70bd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" name="Google Shape;22;g371e70bd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1e70bd4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1e70bd4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1e70bd4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1e70bd4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1e70bd4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1e70bd4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1e70bd4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71e70bd4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1e70bd4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71e70bd4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1e70bd4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1e70bd4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1e70bd4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71e70bd4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1e70bd4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1e70bd4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1ea9ee9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1ea9ee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1eda95f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1eda95f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71ea9ee9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g371ea9ee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1ea9ee9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1ea9ee9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1ea9ee9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71ea9ee9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1e91dd9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71e91dd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1e91dd9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1e91dd9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1e91dd9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71e91dd9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1ea9ee9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1ea9ee9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71ea9ee9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71ea9ee9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71ea9ee9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71ea9ee9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1ea9ee9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71ea9ee9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1ea9ee9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71ea9ee9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71ea9ee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371ea9ee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1ea9ee9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71ea9ee9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1e91dd9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71e91dd9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1e91dd9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71e91dd9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1e91dd9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71e91dd9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1e91dd9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71e91dd9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1e91dd9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71e91dd9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1e91dd9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71e91dd9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e91dd9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71e91dd9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71e91dd9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71e91dd9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1e91dd9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71e91dd9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71ea9ee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371ea9ee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e91dd9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e91dd9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71e91dd9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71e91dd9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1e91dd9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71e91dd9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71e91dd9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71e91dd9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1ea9ee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1ea9ee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1ea9ee9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71ea9ee9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1e91dd9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1e91dd9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71ea9ee9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71ea9ee9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71e70bd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71e70bd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1e70bd4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1e70bd4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1e70bd4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1e70bd4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1e70bd4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1e70bd4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Char char="●"/>
              <a:defRPr sz="5200">
                <a:latin typeface="Consolas"/>
                <a:ea typeface="Consolas"/>
                <a:cs typeface="Consolas"/>
                <a:sym typeface="Consola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Char char="○"/>
              <a:defRPr sz="5200">
                <a:latin typeface="Consolas"/>
                <a:ea typeface="Consolas"/>
                <a:cs typeface="Consolas"/>
                <a:sym typeface="Consola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Char char="■"/>
              <a:defRPr sz="5200">
                <a:latin typeface="Consolas"/>
                <a:ea typeface="Consolas"/>
                <a:cs typeface="Consolas"/>
                <a:sym typeface="Consola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Char char="●"/>
              <a:defRPr sz="5200">
                <a:latin typeface="Consolas"/>
                <a:ea typeface="Consolas"/>
                <a:cs typeface="Consolas"/>
                <a:sym typeface="Consola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Char char="○"/>
              <a:defRPr sz="5200">
                <a:latin typeface="Consolas"/>
                <a:ea typeface="Consolas"/>
                <a:cs typeface="Consolas"/>
                <a:sym typeface="Consola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Char char="■"/>
              <a:defRPr sz="5200">
                <a:latin typeface="Consolas"/>
                <a:ea typeface="Consolas"/>
                <a:cs typeface="Consolas"/>
                <a:sym typeface="Consola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Char char="●"/>
              <a:defRPr sz="5200">
                <a:latin typeface="Consolas"/>
                <a:ea typeface="Consolas"/>
                <a:cs typeface="Consolas"/>
                <a:sym typeface="Consola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Char char="○"/>
              <a:defRPr sz="5200">
                <a:latin typeface="Consolas"/>
                <a:ea typeface="Consolas"/>
                <a:cs typeface="Consolas"/>
                <a:sym typeface="Consola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Char char="■"/>
              <a:defRPr sz="52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 sz="2800">
                <a:latin typeface="Pacifico"/>
                <a:ea typeface="Pacifico"/>
                <a:cs typeface="Pacifico"/>
                <a:sym typeface="Pacific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 sz="2800">
                <a:latin typeface="Pacifico"/>
                <a:ea typeface="Pacifico"/>
                <a:cs typeface="Pacifico"/>
                <a:sym typeface="Pacific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 sz="2800">
                <a:latin typeface="Pacifico"/>
                <a:ea typeface="Pacifico"/>
                <a:cs typeface="Pacifico"/>
                <a:sym typeface="Pacific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 sz="2800">
                <a:latin typeface="Pacifico"/>
                <a:ea typeface="Pacifico"/>
                <a:cs typeface="Pacifico"/>
                <a:sym typeface="Pacific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 sz="2800">
                <a:latin typeface="Pacifico"/>
                <a:ea typeface="Pacifico"/>
                <a:cs typeface="Pacifico"/>
                <a:sym typeface="Pacific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 sz="2800">
                <a:latin typeface="Pacifico"/>
                <a:ea typeface="Pacifico"/>
                <a:cs typeface="Pacifico"/>
                <a:sym typeface="Pacific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 sz="2800">
                <a:latin typeface="Pacifico"/>
                <a:ea typeface="Pacifico"/>
                <a:cs typeface="Pacifico"/>
                <a:sym typeface="Pacific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 sz="2800">
                <a:latin typeface="Pacifico"/>
                <a:ea typeface="Pacifico"/>
                <a:cs typeface="Pacifico"/>
                <a:sym typeface="Pacific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cifico"/>
              <a:buNone/>
              <a:defRPr sz="2800"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Consolas"/>
              <a:buChar char="●"/>
              <a:defRPr sz="3600">
                <a:latin typeface="Consolas"/>
                <a:ea typeface="Consolas"/>
                <a:cs typeface="Consolas"/>
                <a:sym typeface="Consola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4"/>
          <p:cNvSpPr txBox="1"/>
          <p:nvPr/>
        </p:nvSpPr>
        <p:spPr>
          <a:xfrm>
            <a:off x="117775" y="763500"/>
            <a:ext cx="8520600" cy="4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Google Shape;17;p4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gif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gif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gif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gif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5.jp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12.jpg"/><Relationship Id="rId5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Relationship Id="rId4" Type="http://schemas.openxmlformats.org/officeDocument/2006/relationships/image" Target="../media/image9.jpg"/><Relationship Id="rId5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youtube.com/watch?v=-2MTiUGvqyE" TargetMode="External"/><Relationship Id="rId4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gif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youtube.com/watch?v=OOT3UIXZztE" TargetMode="External"/><Relationship Id="rId4" Type="http://schemas.openxmlformats.org/officeDocument/2006/relationships/image" Target="../media/image3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jpg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Low-Level: Image Adjustments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1" name="Google Shape;91;p15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2" name="Google Shape;92;p15"/>
          <p:cNvGrpSpPr/>
          <p:nvPr/>
        </p:nvGrpSpPr>
        <p:grpSpPr>
          <a:xfrm>
            <a:off x="726650" y="763496"/>
            <a:ext cx="7302833" cy="4459960"/>
            <a:chOff x="-301097" y="1032871"/>
            <a:chExt cx="9746208" cy="5952169"/>
          </a:xfrm>
        </p:grpSpPr>
        <p:pic>
          <p:nvPicPr>
            <p:cNvPr id="93" name="Google Shape;9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00" y="1595509"/>
              <a:ext cx="6138375" cy="4097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01097" y="1032871"/>
              <a:ext cx="9746208" cy="59521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Low-Level: Grayscale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322" y="1185074"/>
            <a:ext cx="4599474" cy="307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50" y="763496"/>
            <a:ext cx="7302833" cy="445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Low-Level: Exposure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332" y="1185085"/>
            <a:ext cx="4599465" cy="307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61" y="763501"/>
            <a:ext cx="7302802" cy="445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Low-Level: Saturation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351" y="1185074"/>
            <a:ext cx="4599462" cy="307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61" y="763501"/>
            <a:ext cx="7302802" cy="445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Low-Level: Hue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337" y="1185072"/>
            <a:ext cx="4599480" cy="307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65" y="763497"/>
            <a:ext cx="7302825" cy="445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Low-Level: Edges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" name="Google Shape;132;p20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360" y="1185065"/>
            <a:ext cx="4599477" cy="307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87" y="763489"/>
            <a:ext cx="7302825" cy="445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Low-Level: Oriented Gradients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353" y="1185068"/>
            <a:ext cx="4599474" cy="307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75" y="763488"/>
            <a:ext cx="7302825" cy="445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38251" y="-1464724"/>
            <a:ext cx="21904899" cy="1462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Low-Level: Oriented Gradients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9" name="Google Shape;149;p22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Low-Level: Segmentation (color)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5" name="Google Shape;155;p23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321" y="1185075"/>
            <a:ext cx="4599501" cy="307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65" y="763497"/>
            <a:ext cx="7302825" cy="445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/>
        </p:nvSpPr>
        <p:spPr>
          <a:xfrm>
            <a:off x="223675" y="763500"/>
            <a:ext cx="8696400" cy="4187100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Photo manipulation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Color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Exposure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X-Pro II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Feature extraction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Edges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Oriented gradients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Segments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Low level vision is exciting!!! #latergram #nofilter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639" y="1208924"/>
            <a:ext cx="2968383" cy="198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151" y="936850"/>
            <a:ext cx="4713050" cy="287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 Vision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6" name="Google Shape;166;p24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223675" y="763500"/>
            <a:ext cx="8696400" cy="4187100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Anyone?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 Vision Applications?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3" name="Google Shape;173;p25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 Vision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9" name="Google Shape;179;p26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859" y="1575101"/>
            <a:ext cx="4317526" cy="404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021" y="874300"/>
            <a:ext cx="3475850" cy="1986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26"/>
          <p:cNvSpPr/>
          <p:nvPr/>
        </p:nvSpPr>
        <p:spPr>
          <a:xfrm flipH="1">
            <a:off x="117775" y="722600"/>
            <a:ext cx="2727300" cy="2289600"/>
          </a:xfrm>
          <a:prstGeom prst="cloudCallout">
            <a:avLst>
              <a:gd fmla="val -63804" name="adj1"/>
              <a:gd fmla="val 1261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74" y="1089148"/>
            <a:ext cx="1556500" cy="15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Panorama Stitching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9" name="Google Shape;189;p27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8262"/>
            <a:ext cx="9144000" cy="2266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Panorama Stitching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6" name="Google Shape;196;p28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000" y="915892"/>
            <a:ext cx="3056405" cy="4075207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805" y="915892"/>
            <a:ext cx="3056405" cy="4075207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2597" y="915931"/>
            <a:ext cx="3056399" cy="407516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0" name="Google Shape;200;p28"/>
          <p:cNvCxnSpPr/>
          <p:nvPr/>
        </p:nvCxnSpPr>
        <p:spPr>
          <a:xfrm flipH="1" rot="10800000">
            <a:off x="2683175" y="2496525"/>
            <a:ext cx="7770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8"/>
          <p:cNvCxnSpPr/>
          <p:nvPr/>
        </p:nvCxnSpPr>
        <p:spPr>
          <a:xfrm flipH="1" rot="10800000">
            <a:off x="2547650" y="3107850"/>
            <a:ext cx="8100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8"/>
          <p:cNvCxnSpPr/>
          <p:nvPr/>
        </p:nvCxnSpPr>
        <p:spPr>
          <a:xfrm>
            <a:off x="2376000" y="3324600"/>
            <a:ext cx="804000" cy="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8"/>
          <p:cNvCxnSpPr/>
          <p:nvPr/>
        </p:nvCxnSpPr>
        <p:spPr>
          <a:xfrm flipH="1" rot="10800000">
            <a:off x="2409125" y="2761475"/>
            <a:ext cx="792000" cy="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8"/>
          <p:cNvCxnSpPr/>
          <p:nvPr/>
        </p:nvCxnSpPr>
        <p:spPr>
          <a:xfrm flipH="1" rot="10800000">
            <a:off x="2788575" y="2782625"/>
            <a:ext cx="780000" cy="1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8"/>
          <p:cNvCxnSpPr/>
          <p:nvPr/>
        </p:nvCxnSpPr>
        <p:spPr>
          <a:xfrm>
            <a:off x="5534975" y="2731350"/>
            <a:ext cx="1102200" cy="2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8"/>
          <p:cNvCxnSpPr/>
          <p:nvPr/>
        </p:nvCxnSpPr>
        <p:spPr>
          <a:xfrm>
            <a:off x="5354300" y="2752425"/>
            <a:ext cx="1102200" cy="3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8"/>
          <p:cNvCxnSpPr/>
          <p:nvPr/>
        </p:nvCxnSpPr>
        <p:spPr>
          <a:xfrm flipH="1" rot="10800000">
            <a:off x="5905400" y="3508350"/>
            <a:ext cx="1053900" cy="1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8"/>
          <p:cNvCxnSpPr/>
          <p:nvPr/>
        </p:nvCxnSpPr>
        <p:spPr>
          <a:xfrm>
            <a:off x="5441625" y="3032500"/>
            <a:ext cx="1132200" cy="4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8"/>
          <p:cNvCxnSpPr/>
          <p:nvPr/>
        </p:nvCxnSpPr>
        <p:spPr>
          <a:xfrm>
            <a:off x="5492825" y="3890750"/>
            <a:ext cx="987900" cy="4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045" y="927976"/>
            <a:ext cx="3056399" cy="407516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9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Panorama Stitching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6" name="Google Shape;216;p29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35" y="868142"/>
            <a:ext cx="3170401" cy="422720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3805" y="915892"/>
            <a:ext cx="3056405" cy="4075207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Multi-View Stereo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24" name="Google Shape;224;p30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550" y="785175"/>
            <a:ext cx="2741050" cy="421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Multi-View Stereo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31" name="Google Shape;231;p31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763" y="915892"/>
            <a:ext cx="3386618" cy="407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Multi-View Stereo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38" name="Google Shape;238;p32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550" y="763503"/>
            <a:ext cx="6585046" cy="42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Multi-View Stereo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5" name="Google Shape;245;p33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938" y="850879"/>
            <a:ext cx="5810275" cy="41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Structured Light Scan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3117"/>
            <a:ext cx="8839200" cy="368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2" cy="48387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Structured Light Scan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9" name="Google Shape;259;p35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2967"/>
            <a:ext cx="8839201" cy="3616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Mid-Level: Range Finding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7" name="Google Shape;267;p36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Optical Flow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3" name="Google Shape;273;p37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163542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Optical Flow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0" name="Google Shape;280;p38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00" y="801600"/>
            <a:ext cx="5586000" cy="41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Mid-Level: Time Lapse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7" name="Google Shape;287;p39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ee this link for more details and learn how it was made.&#10;https://medium.com/@rmbrualla/seattle-3-year-time-lapse-video-from-the-space-needle-9a9e76cfe8bf&#10;Thanks for watching!&#10;&#10;See more of my work here: ricardomartinbrualla.com&#10;&#10;Thanks to Soyoung Shin for feedback and inspiration!!" id="288" name="Google Shape;288;p39" title="Seattle 3 Year Time-lapse Video from the Space Needl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875" y="763502"/>
            <a:ext cx="54864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/>
        </p:nvSpPr>
        <p:spPr>
          <a:xfrm>
            <a:off x="223675" y="763500"/>
            <a:ext cx="8696400" cy="4187100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Image &lt;-&gt; Image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Panoramas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Image &lt;-&gt; World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Multi-view stereo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Structure from motion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Structured light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LIDAR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Image &lt;-&gt; Time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Optical flow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Time lapse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650" y="1208927"/>
            <a:ext cx="3086294" cy="19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151" y="936850"/>
            <a:ext cx="4713050" cy="2878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Mid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-Level Vision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7" name="Google Shape;297;p40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High-Level Vision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3" name="Google Shape;303;p41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1262940"/>
            <a:ext cx="4317526" cy="40443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41"/>
          <p:cNvGrpSpPr/>
          <p:nvPr/>
        </p:nvGrpSpPr>
        <p:grpSpPr>
          <a:xfrm>
            <a:off x="3371100" y="911325"/>
            <a:ext cx="5839200" cy="3754601"/>
            <a:chOff x="3412800" y="1444375"/>
            <a:chExt cx="5839200" cy="3754601"/>
          </a:xfrm>
        </p:grpSpPr>
        <p:pic>
          <p:nvPicPr>
            <p:cNvPr id="306" name="Google Shape;30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15500" y="1828850"/>
              <a:ext cx="3677649" cy="245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2800" y="1444375"/>
              <a:ext cx="5839200" cy="3754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/>
        </p:nvSpPr>
        <p:spPr>
          <a:xfrm>
            <a:off x="223675" y="763500"/>
            <a:ext cx="8696400" cy="4187100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What is in the image?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High-Level: Classification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4" name="Google Shape;314;p42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223675" y="763500"/>
            <a:ext cx="8696400" cy="4187100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What are ALL the things in the image?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High-Level: Tagging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1" name="Google Shape;321;p43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/>
        </p:nvSpPr>
        <p:spPr>
          <a:xfrm>
            <a:off x="223675" y="763500"/>
            <a:ext cx="8696400" cy="4187100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What are ALL the things in the image?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Where are the?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44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High-Level: Detection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28" name="Google Shape;328;p44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999" y="1671150"/>
            <a:ext cx="3884148" cy="32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2" cy="48387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" name="Google Shape;40;p9"/>
          <p:cNvSpPr/>
          <p:nvPr/>
        </p:nvSpPr>
        <p:spPr>
          <a:xfrm>
            <a:off x="4585936" y="3454097"/>
            <a:ext cx="2885400" cy="37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High-Level: Semantic Segmentation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5" name="Google Shape;335;p45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300" y="858742"/>
            <a:ext cx="6817404" cy="407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High-Level: Instance Segmentation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2" name="Google Shape;342;p46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ource: https://github.com/karolmajek/Mask_RCNN&#10;Input 4K video: https://goo.gl/aUY47y&#10;Coffee or caffe: https://goo.gl/g1Lwbi" id="343" name="Google Shape;343;p46" title="4K Mask RCNN COCO Object detection and segmentation #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275" y="839702"/>
            <a:ext cx="5505450" cy="41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High-Level: So many other things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9" name="Google Shape;349;p47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47"/>
          <p:cNvSpPr txBox="1"/>
          <p:nvPr/>
        </p:nvSpPr>
        <p:spPr>
          <a:xfrm>
            <a:off x="223675" y="763500"/>
            <a:ext cx="8696400" cy="4187100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Single image 3D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Game playing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Super-resolution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Retrieval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Other cool things, yay!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/>
        </p:nvSpPr>
        <p:spPr>
          <a:xfrm>
            <a:off x="223675" y="763500"/>
            <a:ext cx="8696400" cy="4187100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Semantics!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Image classification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Object detection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Segmentation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Applications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Retrieval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Robots?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-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nd…????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275" y="1196400"/>
            <a:ext cx="2641866" cy="19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151" y="936850"/>
            <a:ext cx="4713050" cy="2878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8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High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-Level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 Vision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9" name="Google Shape;359;p48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/>
        </p:nvSpPr>
        <p:spPr>
          <a:xfrm>
            <a:off x="223675" y="763500"/>
            <a:ext cx="8696400" cy="4187100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Build a vision library from the ground up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Mostly in C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Play with advanced tools, neural networks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Beginning: lots of skeleton code, explanations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End: less guidance, more experimentation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Tentatively 4 assignments (this may get cut down)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49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Assignments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6" name="Google Shape;366;p49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/>
        </p:nvSpPr>
        <p:spPr>
          <a:xfrm>
            <a:off x="223675" y="763500"/>
            <a:ext cx="8696400" cy="4187100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Do: talk to each other, ask for help, give help, explain concepts, talk about examples, google terms or concepts, lots of wikipedia!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Don’t: read other peoples code, copy code, search for code, etc.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Use any resource that helps you understand the material and concepts, don’t go looking for shortcuts around understanding just to finish an assignment. Submit all your own work.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0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Collaboration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73" name="Google Shape;373;p50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/>
        </p:nvSpPr>
        <p:spPr>
          <a:xfrm>
            <a:off x="223675" y="763500"/>
            <a:ext cx="8696400" cy="4187100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Github Classrooms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1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Questions??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0" name="Google Shape;380;p51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00" y="152400"/>
            <a:ext cx="28815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Computer Vision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" name="Google Shape;51;p11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" name="Google Shape;5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1262940"/>
            <a:ext cx="4317526" cy="40443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11"/>
          <p:cNvGrpSpPr/>
          <p:nvPr/>
        </p:nvGrpSpPr>
        <p:grpSpPr>
          <a:xfrm>
            <a:off x="3371100" y="911325"/>
            <a:ext cx="5839200" cy="3754601"/>
            <a:chOff x="3412800" y="1444375"/>
            <a:chExt cx="5839200" cy="3754601"/>
          </a:xfrm>
        </p:grpSpPr>
        <p:pic>
          <p:nvPicPr>
            <p:cNvPr id="54" name="Google Shape;54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15500" y="1828850"/>
              <a:ext cx="3677649" cy="2454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2800" y="1444375"/>
              <a:ext cx="5839200" cy="3754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What does WALL-E see?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1" name="Google Shape;61;p12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" name="Google Shape;62;p12"/>
          <p:cNvGrpSpPr/>
          <p:nvPr/>
        </p:nvGrpSpPr>
        <p:grpSpPr>
          <a:xfrm>
            <a:off x="726650" y="763496"/>
            <a:ext cx="7302833" cy="4459960"/>
            <a:chOff x="-301097" y="1032871"/>
            <a:chExt cx="9746208" cy="5952169"/>
          </a:xfrm>
        </p:grpSpPr>
        <p:pic>
          <p:nvPicPr>
            <p:cNvPr id="63" name="Google Shape;63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00" y="1595509"/>
              <a:ext cx="6138375" cy="4097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01097" y="1032871"/>
              <a:ext cx="9746208" cy="59521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Low-Level: Resizing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0" name="Google Shape;70;p13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" name="Google Shape;71;p13"/>
          <p:cNvGrpSpPr/>
          <p:nvPr/>
        </p:nvGrpSpPr>
        <p:grpSpPr>
          <a:xfrm>
            <a:off x="726650" y="763496"/>
            <a:ext cx="7302833" cy="4459960"/>
            <a:chOff x="-301097" y="1032871"/>
            <a:chExt cx="9746208" cy="5952169"/>
          </a:xfrm>
        </p:grpSpPr>
        <p:pic>
          <p:nvPicPr>
            <p:cNvPr id="72" name="Google Shape;7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00" y="1595509"/>
              <a:ext cx="6138375" cy="4097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01097" y="1032871"/>
              <a:ext cx="9746208" cy="5952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/>
          <p:nvPr/>
        </p:nvSpPr>
        <p:spPr>
          <a:xfrm>
            <a:off x="3535825" y="2616625"/>
            <a:ext cx="488100" cy="488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/>
        </p:nvSpPr>
        <p:spPr>
          <a:xfrm>
            <a:off x="117786" y="-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Low-Level: Resizing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0" name="Google Shape;80;p14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113" y="792275"/>
            <a:ext cx="425764" cy="4257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2" name="Google Shape;82;p14"/>
          <p:cNvCxnSpPr/>
          <p:nvPr/>
        </p:nvCxnSpPr>
        <p:spPr>
          <a:xfrm>
            <a:off x="4784875" y="1425200"/>
            <a:ext cx="554700" cy="572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075" y="1552282"/>
            <a:ext cx="3406113" cy="340611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00" y="1552275"/>
            <a:ext cx="3406113" cy="340611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5" name="Google Shape;85;p14"/>
          <p:cNvCxnSpPr/>
          <p:nvPr/>
        </p:nvCxnSpPr>
        <p:spPr>
          <a:xfrm flipH="1">
            <a:off x="3804425" y="1425200"/>
            <a:ext cx="554700" cy="572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